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82" r:id="rId6"/>
    <p:sldId id="260" r:id="rId7"/>
    <p:sldId id="261" r:id="rId8"/>
    <p:sldId id="262" r:id="rId9"/>
    <p:sldId id="263" r:id="rId10"/>
    <p:sldId id="265" r:id="rId11"/>
    <p:sldId id="264" r:id="rId12"/>
    <p:sldId id="266" r:id="rId13"/>
    <p:sldId id="268" r:id="rId14"/>
    <p:sldId id="269" r:id="rId15"/>
    <p:sldId id="267" r:id="rId16"/>
    <p:sldId id="270" r:id="rId17"/>
    <p:sldId id="283" r:id="rId18"/>
    <p:sldId id="284" r:id="rId19"/>
    <p:sldId id="280" r:id="rId20"/>
    <p:sldId id="27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55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var/folders/_s/1w0mrpr91_b1t1ljc989vm040000gn/T/com.microsoft.Outlook/Outlook%20Temp/Timings%5b31%5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rudhvikishan/Library/Application%20Support/Microsoft/Algorithm_Timing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Sheet2!$C$1</c:f>
              <c:strCache>
                <c:ptCount val="1"/>
                <c:pt idx="0">
                  <c:v>(V+E)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Sheet2!$C$2:$C$36</c:f>
              <c:numCache>
                <c:formatCode>0</c:formatCode>
                <c:ptCount val="35"/>
                <c:pt idx="0">
                  <c:v>45</c:v>
                </c:pt>
                <c:pt idx="1">
                  <c:v>115</c:v>
                </c:pt>
                <c:pt idx="2">
                  <c:v>175</c:v>
                </c:pt>
                <c:pt idx="3">
                  <c:v>247.5</c:v>
                </c:pt>
                <c:pt idx="4">
                  <c:v>662.5</c:v>
                </c:pt>
                <c:pt idx="5">
                  <c:v>1277.5</c:v>
                </c:pt>
                <c:pt idx="6">
                  <c:v>1660</c:v>
                </c:pt>
                <c:pt idx="7">
                  <c:v>2092.5</c:v>
                </c:pt>
                <c:pt idx="8">
                  <c:v>2575</c:v>
                </c:pt>
                <c:pt idx="9">
                  <c:v>3690</c:v>
                </c:pt>
                <c:pt idx="10">
                  <c:v>4322.5</c:v>
                </c:pt>
                <c:pt idx="11">
                  <c:v>5005</c:v>
                </c:pt>
                <c:pt idx="12">
                  <c:v>5737.5</c:v>
                </c:pt>
                <c:pt idx="13">
                  <c:v>6520</c:v>
                </c:pt>
                <c:pt idx="14">
                  <c:v>7352.5</c:v>
                </c:pt>
                <c:pt idx="15">
                  <c:v>8235</c:v>
                </c:pt>
                <c:pt idx="16">
                  <c:v>9167.5</c:v>
                </c:pt>
                <c:pt idx="17">
                  <c:v>10150</c:v>
                </c:pt>
                <c:pt idx="18">
                  <c:v>11182.5</c:v>
                </c:pt>
                <c:pt idx="19">
                  <c:v>12265</c:v>
                </c:pt>
                <c:pt idx="20">
                  <c:v>13397.5</c:v>
                </c:pt>
                <c:pt idx="21">
                  <c:v>14580</c:v>
                </c:pt>
                <c:pt idx="22">
                  <c:v>22725</c:v>
                </c:pt>
                <c:pt idx="23">
                  <c:v>90450</c:v>
                </c:pt>
                <c:pt idx="24">
                  <c:v>106112.5</c:v>
                </c:pt>
                <c:pt idx="25">
                  <c:v>123025</c:v>
                </c:pt>
                <c:pt idx="26">
                  <c:v>160600</c:v>
                </c:pt>
                <c:pt idx="27">
                  <c:v>181262.5</c:v>
                </c:pt>
                <c:pt idx="28">
                  <c:v>203175</c:v>
                </c:pt>
                <c:pt idx="29">
                  <c:v>226337.5</c:v>
                </c:pt>
                <c:pt idx="30">
                  <c:v>250750</c:v>
                </c:pt>
                <c:pt idx="31">
                  <c:v>303325</c:v>
                </c:pt>
                <c:pt idx="32">
                  <c:v>360900</c:v>
                </c:pt>
                <c:pt idx="33">
                  <c:v>391562.5</c:v>
                </c:pt>
                <c:pt idx="34">
                  <c:v>1001500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ABF-314E-81C8-CA5CBFA758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70742399"/>
        <c:axId val="1070740319"/>
        <c:extLst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Sheet2!$D$1</c15:sqref>
                        </c15:formulaRef>
                      </c:ext>
                    </c:extLst>
                    <c:strCache>
                      <c:ptCount val="1"/>
                      <c:pt idx="0">
                        <c:v>BFS Time(milli-seconds)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val>
                  <c:numRef>
                    <c:extLst>
                      <c:ext uri="{02D57815-91ED-43cb-92C2-25804820EDAC}">
                        <c15:formulaRef>
                          <c15:sqref>Sheet2!$D$2:$D$36</c15:sqref>
                        </c15:formulaRef>
                      </c:ext>
                    </c:extLst>
                    <c:numCache>
                      <c:formatCode>General</c:formatCode>
                      <c:ptCount val="35"/>
                      <c:pt idx="0">
                        <c:v>2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4</c:v>
                      </c:pt>
                      <c:pt idx="5">
                        <c:v>5</c:v>
                      </c:pt>
                      <c:pt idx="6">
                        <c:v>6</c:v>
                      </c:pt>
                      <c:pt idx="7">
                        <c:v>7</c:v>
                      </c:pt>
                      <c:pt idx="8">
                        <c:v>11</c:v>
                      </c:pt>
                      <c:pt idx="9">
                        <c:v>13</c:v>
                      </c:pt>
                      <c:pt idx="10">
                        <c:v>14</c:v>
                      </c:pt>
                      <c:pt idx="11">
                        <c:v>18</c:v>
                      </c:pt>
                      <c:pt idx="12">
                        <c:v>24</c:v>
                      </c:pt>
                      <c:pt idx="13">
                        <c:v>20</c:v>
                      </c:pt>
                      <c:pt idx="14">
                        <c:v>28</c:v>
                      </c:pt>
                      <c:pt idx="15">
                        <c:v>33</c:v>
                      </c:pt>
                      <c:pt idx="16">
                        <c:v>35</c:v>
                      </c:pt>
                      <c:pt idx="17">
                        <c:v>34</c:v>
                      </c:pt>
                      <c:pt idx="18">
                        <c:v>48</c:v>
                      </c:pt>
                      <c:pt idx="19">
                        <c:v>49</c:v>
                      </c:pt>
                      <c:pt idx="20">
                        <c:v>60</c:v>
                      </c:pt>
                      <c:pt idx="21">
                        <c:v>69</c:v>
                      </c:pt>
                      <c:pt idx="22">
                        <c:v>75</c:v>
                      </c:pt>
                      <c:pt idx="23">
                        <c:v>2072</c:v>
                      </c:pt>
                      <c:pt idx="24">
                        <c:v>3430</c:v>
                      </c:pt>
                      <c:pt idx="25">
                        <c:v>4819</c:v>
                      </c:pt>
                      <c:pt idx="26">
                        <c:v>9500</c:v>
                      </c:pt>
                      <c:pt idx="27">
                        <c:v>12055</c:v>
                      </c:pt>
                      <c:pt idx="28">
                        <c:v>15387</c:v>
                      </c:pt>
                      <c:pt idx="29">
                        <c:v>20133</c:v>
                      </c:pt>
                      <c:pt idx="30">
                        <c:v>24639</c:v>
                      </c:pt>
                      <c:pt idx="31">
                        <c:v>36988</c:v>
                      </c:pt>
                      <c:pt idx="32">
                        <c:v>51926</c:v>
                      </c:pt>
                      <c:pt idx="33">
                        <c:v>57684</c:v>
                      </c:pt>
                      <c:pt idx="34">
                        <c:v>430131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1-2ABF-314E-81C8-CA5CBFA75885}"/>
                  </c:ext>
                </c:extLst>
              </c15:ser>
            </c15:filteredLineSeries>
          </c:ext>
        </c:extLst>
      </c:lineChart>
      <c:catAx>
        <c:axId val="1070742399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0740319"/>
        <c:crosses val="autoZero"/>
        <c:auto val="1"/>
        <c:lblAlgn val="ctr"/>
        <c:lblOffset val="100"/>
        <c:noMultiLvlLbl val="0"/>
      </c:catAx>
      <c:valAx>
        <c:axId val="10707403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70742399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FordFulkerson Time(seconds)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Sheet1!$B$2:$B$7</c:f>
              <c:numCache>
                <c:formatCode>General</c:formatCode>
                <c:ptCount val="6"/>
                <c:pt idx="0">
                  <c:v>1.4E-2</c:v>
                </c:pt>
                <c:pt idx="1">
                  <c:v>9.0999999999999998E-2</c:v>
                </c:pt>
                <c:pt idx="2">
                  <c:v>311.69400000000002</c:v>
                </c:pt>
                <c:pt idx="3">
                  <c:v>541.78099999999995</c:v>
                </c:pt>
                <c:pt idx="4">
                  <c:v>878.49</c:v>
                </c:pt>
                <c:pt idx="5">
                  <c:v>4392.3999999999996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D7-7B4E-8EF6-3E8C1D73B1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34717359"/>
        <c:axId val="1734823183"/>
      </c:lineChart>
      <c:catAx>
        <c:axId val="1734717359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823183"/>
        <c:crosses val="autoZero"/>
        <c:auto val="1"/>
        <c:lblAlgn val="ctr"/>
        <c:lblOffset val="100"/>
        <c:noMultiLvlLbl val="0"/>
      </c:catAx>
      <c:valAx>
        <c:axId val="1734823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47173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691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91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94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64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624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49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23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357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2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911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387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36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7" r:id="rId10"/>
    <p:sldLayoutId id="21474837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16F48AD3-C8B3-4F74-B546-F12937F7DD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29B538-B809-914C-87B5-963DC53F27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100"/>
              <a:t>Network Flow and Circulation with Demands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A8BFBE-5229-AE41-8CA2-368A6030F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69843" y="4872922"/>
            <a:ext cx="4386805" cy="1359395"/>
          </a:xfrm>
        </p:spPr>
        <p:txBody>
          <a:bodyPr>
            <a:noAutofit/>
          </a:bodyPr>
          <a:lstStyle/>
          <a:p>
            <a:r>
              <a:rPr lang="en-US" sz="2200" dirty="0"/>
              <a:t>Presented By: </a:t>
            </a:r>
          </a:p>
          <a:p>
            <a:r>
              <a:rPr lang="en-US" sz="2200" dirty="0"/>
              <a:t>Prudhvi Kishan &amp; Mitul Rakholiya</a:t>
            </a:r>
          </a:p>
          <a:p>
            <a:endParaRPr lang="en-US" sz="2200" dirty="0"/>
          </a:p>
        </p:txBody>
      </p:sp>
      <p:pic>
        <p:nvPicPr>
          <p:cNvPr id="38" name="Video 37">
            <a:extLst>
              <a:ext uri="{FF2B5EF4-FFF2-40B4-BE49-F238E27FC236}">
                <a16:creationId xmlns:a16="http://schemas.microsoft.com/office/drawing/2014/main" id="{62AAAEC6-856D-4A15-99B9-CBED0B2268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316992" y="1374608"/>
            <a:ext cx="7053626" cy="3956396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 4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873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5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video>
              <p:cMediaNode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8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0313A89A-1D03-CD4E-8BA7-1344B5720AE4}"/>
              </a:ext>
            </a:extLst>
          </p:cNvPr>
          <p:cNvSpPr/>
          <p:nvPr/>
        </p:nvSpPr>
        <p:spPr>
          <a:xfrm>
            <a:off x="2678714" y="3228975"/>
            <a:ext cx="385762" cy="4000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0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7375EF6-396D-B844-BD97-74050FBAAB8A}"/>
              </a:ext>
            </a:extLst>
          </p:cNvPr>
          <p:cNvSpPr/>
          <p:nvPr/>
        </p:nvSpPr>
        <p:spPr>
          <a:xfrm>
            <a:off x="4680509" y="3228975"/>
            <a:ext cx="385762" cy="4000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479BC0B-C4CA-8E4C-9753-E2E7DF3BC7D8}"/>
              </a:ext>
            </a:extLst>
          </p:cNvPr>
          <p:cNvSpPr/>
          <p:nvPr/>
        </p:nvSpPr>
        <p:spPr>
          <a:xfrm>
            <a:off x="6682304" y="3228975"/>
            <a:ext cx="385762" cy="4000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5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A1D3865-9C1E-4F42-9E68-A12EE2EC4EBD}"/>
              </a:ext>
            </a:extLst>
          </p:cNvPr>
          <p:cNvSpPr/>
          <p:nvPr/>
        </p:nvSpPr>
        <p:spPr>
          <a:xfrm>
            <a:off x="8684099" y="3228975"/>
            <a:ext cx="385762" cy="4000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7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90C1EBA-F6C7-4843-8841-85BFDFF562DD}"/>
              </a:ext>
            </a:extLst>
          </p:cNvPr>
          <p:cNvSpPr/>
          <p:nvPr/>
        </p:nvSpPr>
        <p:spPr>
          <a:xfrm>
            <a:off x="4680509" y="1546139"/>
            <a:ext cx="385762" cy="4000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264DE1C-E634-E048-BFD8-29432F419E11}"/>
              </a:ext>
            </a:extLst>
          </p:cNvPr>
          <p:cNvSpPr/>
          <p:nvPr/>
        </p:nvSpPr>
        <p:spPr>
          <a:xfrm>
            <a:off x="6682304" y="1546139"/>
            <a:ext cx="385762" cy="4000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2849CBD-3631-0A4D-B68E-C8361026C861}"/>
              </a:ext>
            </a:extLst>
          </p:cNvPr>
          <p:cNvSpPr/>
          <p:nvPr/>
        </p:nvSpPr>
        <p:spPr>
          <a:xfrm>
            <a:off x="4680509" y="4911811"/>
            <a:ext cx="385762" cy="4000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57E6AC9-8DB3-974D-B2AB-24A5D22660D5}"/>
              </a:ext>
            </a:extLst>
          </p:cNvPr>
          <p:cNvSpPr/>
          <p:nvPr/>
        </p:nvSpPr>
        <p:spPr>
          <a:xfrm>
            <a:off x="6682304" y="4911811"/>
            <a:ext cx="385762" cy="40005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6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FE37C30-67B0-734E-A60A-9E766685B512}"/>
              </a:ext>
            </a:extLst>
          </p:cNvPr>
          <p:cNvCxnSpPr>
            <a:cxnSpLocks/>
            <a:stCxn id="4" idx="7"/>
            <a:endCxn id="8" idx="3"/>
          </p:cNvCxnSpPr>
          <p:nvPr/>
        </p:nvCxnSpPr>
        <p:spPr>
          <a:xfrm flipV="1">
            <a:off x="3007982" y="1887603"/>
            <a:ext cx="1729021" cy="1399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4F61DCF-3B8E-E34F-86E2-7BF91BCA10D8}"/>
              </a:ext>
            </a:extLst>
          </p:cNvPr>
          <p:cNvCxnSpPr>
            <a:stCxn id="4" idx="6"/>
            <a:endCxn id="5" idx="2"/>
          </p:cNvCxnSpPr>
          <p:nvPr/>
        </p:nvCxnSpPr>
        <p:spPr>
          <a:xfrm>
            <a:off x="3064476" y="3429000"/>
            <a:ext cx="1616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2BBD15D-A9A6-C24B-AA28-5ABF1B7AECE7}"/>
              </a:ext>
            </a:extLst>
          </p:cNvPr>
          <p:cNvCxnSpPr>
            <a:stCxn id="4" idx="5"/>
            <a:endCxn id="10" idx="1"/>
          </p:cNvCxnSpPr>
          <p:nvPr/>
        </p:nvCxnSpPr>
        <p:spPr>
          <a:xfrm>
            <a:off x="3007982" y="3570439"/>
            <a:ext cx="1729021" cy="1399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F4FFF6-4369-664C-AA4C-EEBCD08EFE1D}"/>
              </a:ext>
            </a:extLst>
          </p:cNvPr>
          <p:cNvCxnSpPr>
            <a:stCxn id="8" idx="6"/>
            <a:endCxn id="9" idx="2"/>
          </p:cNvCxnSpPr>
          <p:nvPr/>
        </p:nvCxnSpPr>
        <p:spPr>
          <a:xfrm>
            <a:off x="5066271" y="1746164"/>
            <a:ext cx="1616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143D1FE-8776-214B-A107-6373EE630BDA}"/>
              </a:ext>
            </a:extLst>
          </p:cNvPr>
          <p:cNvCxnSpPr>
            <a:stCxn id="8" idx="5"/>
            <a:endCxn id="6" idx="1"/>
          </p:cNvCxnSpPr>
          <p:nvPr/>
        </p:nvCxnSpPr>
        <p:spPr>
          <a:xfrm>
            <a:off x="5009777" y="1887603"/>
            <a:ext cx="1729021" cy="1399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06E0E95-3AAF-5642-B4E2-755225E64F75}"/>
              </a:ext>
            </a:extLst>
          </p:cNvPr>
          <p:cNvCxnSpPr>
            <a:stCxn id="8" idx="4"/>
            <a:endCxn id="5" idx="0"/>
          </p:cNvCxnSpPr>
          <p:nvPr/>
        </p:nvCxnSpPr>
        <p:spPr>
          <a:xfrm>
            <a:off x="4873390" y="1946189"/>
            <a:ext cx="0" cy="1282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D149947-E9A5-4941-97F7-37AF5FAC3DA9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5066271" y="3429000"/>
            <a:ext cx="1616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0391D00-4B26-3A40-967C-18FF5B9A6CC9}"/>
              </a:ext>
            </a:extLst>
          </p:cNvPr>
          <p:cNvCxnSpPr>
            <a:stCxn id="5" idx="4"/>
            <a:endCxn id="10" idx="0"/>
          </p:cNvCxnSpPr>
          <p:nvPr/>
        </p:nvCxnSpPr>
        <p:spPr>
          <a:xfrm>
            <a:off x="4873390" y="3629025"/>
            <a:ext cx="0" cy="1282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A6770A0-72F2-9047-8801-27BBCD59F4A5}"/>
              </a:ext>
            </a:extLst>
          </p:cNvPr>
          <p:cNvCxnSpPr>
            <a:stCxn id="11" idx="1"/>
            <a:endCxn id="5" idx="5"/>
          </p:cNvCxnSpPr>
          <p:nvPr/>
        </p:nvCxnSpPr>
        <p:spPr>
          <a:xfrm flipH="1" flipV="1">
            <a:off x="5009777" y="3570439"/>
            <a:ext cx="1729021" cy="1399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F8CAC25-4630-C948-A6CB-866D2727A089}"/>
              </a:ext>
            </a:extLst>
          </p:cNvPr>
          <p:cNvCxnSpPr>
            <a:stCxn id="6" idx="4"/>
            <a:endCxn id="11" idx="0"/>
          </p:cNvCxnSpPr>
          <p:nvPr/>
        </p:nvCxnSpPr>
        <p:spPr>
          <a:xfrm>
            <a:off x="6875185" y="3629025"/>
            <a:ext cx="0" cy="1282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1BEB3B9-0C4D-2548-898F-59D13934FDEC}"/>
              </a:ext>
            </a:extLst>
          </p:cNvPr>
          <p:cNvCxnSpPr>
            <a:stCxn id="9" idx="4"/>
            <a:endCxn id="6" idx="0"/>
          </p:cNvCxnSpPr>
          <p:nvPr/>
        </p:nvCxnSpPr>
        <p:spPr>
          <a:xfrm>
            <a:off x="6875185" y="1946189"/>
            <a:ext cx="0" cy="1282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0402678-F82E-3949-A836-639ABF9E4CAE}"/>
              </a:ext>
            </a:extLst>
          </p:cNvPr>
          <p:cNvCxnSpPr>
            <a:stCxn id="9" idx="5"/>
            <a:endCxn id="7" idx="1"/>
          </p:cNvCxnSpPr>
          <p:nvPr/>
        </p:nvCxnSpPr>
        <p:spPr>
          <a:xfrm>
            <a:off x="7011572" y="1887603"/>
            <a:ext cx="1729021" cy="1399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D920EB0-BF9F-3640-89E2-27F2515A91AE}"/>
              </a:ext>
            </a:extLst>
          </p:cNvPr>
          <p:cNvCxnSpPr>
            <a:stCxn id="6" idx="6"/>
          </p:cNvCxnSpPr>
          <p:nvPr/>
        </p:nvCxnSpPr>
        <p:spPr>
          <a:xfrm>
            <a:off x="7068066" y="3429000"/>
            <a:ext cx="1616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686854-C253-624C-A6EC-190175F8376B}"/>
              </a:ext>
            </a:extLst>
          </p:cNvPr>
          <p:cNvCxnSpPr>
            <a:stCxn id="11" idx="7"/>
            <a:endCxn id="7" idx="3"/>
          </p:cNvCxnSpPr>
          <p:nvPr/>
        </p:nvCxnSpPr>
        <p:spPr>
          <a:xfrm flipV="1">
            <a:off x="7011572" y="3570439"/>
            <a:ext cx="1729021" cy="1399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07F0E76-06D7-E740-8BA7-1DBBDD95A146}"/>
              </a:ext>
            </a:extLst>
          </p:cNvPr>
          <p:cNvSpPr txBox="1"/>
          <p:nvPr/>
        </p:nvSpPr>
        <p:spPr>
          <a:xfrm>
            <a:off x="3556044" y="2310713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7D66C5B-70EA-BC4A-A47F-B973A0FF61DB}"/>
              </a:ext>
            </a:extLst>
          </p:cNvPr>
          <p:cNvSpPr txBox="1"/>
          <p:nvPr/>
        </p:nvSpPr>
        <p:spPr>
          <a:xfrm>
            <a:off x="3767459" y="3130388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21EDF7D-01AE-5F4B-BB26-8398B6CFE96A}"/>
              </a:ext>
            </a:extLst>
          </p:cNvPr>
          <p:cNvSpPr txBox="1"/>
          <p:nvPr/>
        </p:nvSpPr>
        <p:spPr>
          <a:xfrm>
            <a:off x="3774411" y="3978420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FBDCDE9-7D4A-994B-B975-327BE5463421}"/>
              </a:ext>
            </a:extLst>
          </p:cNvPr>
          <p:cNvSpPr txBox="1"/>
          <p:nvPr/>
        </p:nvSpPr>
        <p:spPr>
          <a:xfrm>
            <a:off x="4798361" y="2375048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4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C4AC854-42E3-4744-B3B5-58E64ADB0CCC}"/>
              </a:ext>
            </a:extLst>
          </p:cNvPr>
          <p:cNvSpPr txBox="1"/>
          <p:nvPr/>
        </p:nvSpPr>
        <p:spPr>
          <a:xfrm>
            <a:off x="4803344" y="4121681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C6E3322-4B4D-574C-AB9A-454F3044405B}"/>
              </a:ext>
            </a:extLst>
          </p:cNvPr>
          <p:cNvSpPr txBox="1"/>
          <p:nvPr/>
        </p:nvSpPr>
        <p:spPr>
          <a:xfrm>
            <a:off x="5662871" y="3130388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8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9C1749C-8FEF-E84D-8FAE-DC474E7A0788}"/>
              </a:ext>
            </a:extLst>
          </p:cNvPr>
          <p:cNvSpPr txBox="1"/>
          <p:nvPr/>
        </p:nvSpPr>
        <p:spPr>
          <a:xfrm>
            <a:off x="5718050" y="3978420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6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4F6AF96-F765-F94F-B93E-A68965862D78}"/>
              </a:ext>
            </a:extLst>
          </p:cNvPr>
          <p:cNvSpPr txBox="1"/>
          <p:nvPr/>
        </p:nvSpPr>
        <p:spPr>
          <a:xfrm>
            <a:off x="6826341" y="4029075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DF26651-3CB5-164B-9E9A-6300E611426F}"/>
              </a:ext>
            </a:extLst>
          </p:cNvPr>
          <p:cNvSpPr txBox="1"/>
          <p:nvPr/>
        </p:nvSpPr>
        <p:spPr>
          <a:xfrm>
            <a:off x="5768579" y="2310713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BC7D8A6-81E8-7940-A625-43AA6FF53CD9}"/>
              </a:ext>
            </a:extLst>
          </p:cNvPr>
          <p:cNvSpPr txBox="1"/>
          <p:nvPr/>
        </p:nvSpPr>
        <p:spPr>
          <a:xfrm>
            <a:off x="5659861" y="1447552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9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CFF2AB6-A815-8E4D-9CC0-5EA781C2B518}"/>
              </a:ext>
            </a:extLst>
          </p:cNvPr>
          <p:cNvSpPr txBox="1"/>
          <p:nvPr/>
        </p:nvSpPr>
        <p:spPr>
          <a:xfrm>
            <a:off x="7615254" y="3957489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45A0A24-6C7A-C04E-921F-FE40DA4B4C08}"/>
              </a:ext>
            </a:extLst>
          </p:cNvPr>
          <p:cNvSpPr txBox="1"/>
          <p:nvPr/>
        </p:nvSpPr>
        <p:spPr>
          <a:xfrm>
            <a:off x="6826341" y="2459593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EBB8374-64F0-7D43-B5AB-FF80E4152F6C}"/>
              </a:ext>
            </a:extLst>
          </p:cNvPr>
          <p:cNvSpPr txBox="1"/>
          <p:nvPr/>
        </p:nvSpPr>
        <p:spPr>
          <a:xfrm>
            <a:off x="7781000" y="2305465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8A09F5A-2C08-CC40-83ED-2F8C43ACBAFF}"/>
              </a:ext>
            </a:extLst>
          </p:cNvPr>
          <p:cNvSpPr txBox="1"/>
          <p:nvPr/>
        </p:nvSpPr>
        <p:spPr>
          <a:xfrm>
            <a:off x="7660028" y="3149626"/>
            <a:ext cx="42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</p:txBody>
      </p:sp>
      <p:cxnSp>
        <p:nvCxnSpPr>
          <p:cNvPr id="24" name="Curved Connector 23">
            <a:extLst>
              <a:ext uri="{FF2B5EF4-FFF2-40B4-BE49-F238E27FC236}">
                <a16:creationId xmlns:a16="http://schemas.microsoft.com/office/drawing/2014/main" id="{BCA15599-2AA7-3A43-BDF3-7D33468EA950}"/>
              </a:ext>
            </a:extLst>
          </p:cNvPr>
          <p:cNvCxnSpPr>
            <a:stCxn id="8" idx="2"/>
            <a:endCxn id="4" idx="0"/>
          </p:cNvCxnSpPr>
          <p:nvPr/>
        </p:nvCxnSpPr>
        <p:spPr>
          <a:xfrm rot="10800000" flipV="1">
            <a:off x="2871595" y="1746163"/>
            <a:ext cx="1808914" cy="148281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>
            <a:extLst>
              <a:ext uri="{FF2B5EF4-FFF2-40B4-BE49-F238E27FC236}">
                <a16:creationId xmlns:a16="http://schemas.microsoft.com/office/drawing/2014/main" id="{15D51CBD-1B68-C749-A16C-CD85757029F7}"/>
              </a:ext>
            </a:extLst>
          </p:cNvPr>
          <p:cNvCxnSpPr>
            <a:stCxn id="9" idx="1"/>
            <a:endCxn id="8" idx="7"/>
          </p:cNvCxnSpPr>
          <p:nvPr/>
        </p:nvCxnSpPr>
        <p:spPr>
          <a:xfrm rot="16200000" flipV="1">
            <a:off x="5874288" y="740214"/>
            <a:ext cx="12700" cy="1729021"/>
          </a:xfrm>
          <a:prstGeom prst="curvedConnector3">
            <a:avLst>
              <a:gd name="adj1" fmla="val 22613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urved Connector 35">
            <a:extLst>
              <a:ext uri="{FF2B5EF4-FFF2-40B4-BE49-F238E27FC236}">
                <a16:creationId xmlns:a16="http://schemas.microsoft.com/office/drawing/2014/main" id="{5601B6B9-E879-2749-AA8E-7E7D3B42CD21}"/>
              </a:ext>
            </a:extLst>
          </p:cNvPr>
          <p:cNvCxnSpPr>
            <a:stCxn id="7" idx="0"/>
            <a:endCxn id="9" idx="6"/>
          </p:cNvCxnSpPr>
          <p:nvPr/>
        </p:nvCxnSpPr>
        <p:spPr>
          <a:xfrm rot="16200000" flipV="1">
            <a:off x="7231118" y="1583113"/>
            <a:ext cx="1482811" cy="1808914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7AE16D4-8480-1D46-AEC7-39EC20331C5D}"/>
              </a:ext>
            </a:extLst>
          </p:cNvPr>
          <p:cNvSpPr txBox="1"/>
          <p:nvPr/>
        </p:nvSpPr>
        <p:spPr>
          <a:xfrm>
            <a:off x="3871804" y="247637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F04EED6-604B-CE42-B5CD-8B4D93625AA9}"/>
              </a:ext>
            </a:extLst>
          </p:cNvPr>
          <p:cNvSpPr txBox="1"/>
          <p:nvPr/>
        </p:nvSpPr>
        <p:spPr>
          <a:xfrm>
            <a:off x="7693196" y="252820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F24E64E-4E89-7B4B-98D9-E037993243C3}"/>
              </a:ext>
            </a:extLst>
          </p:cNvPr>
          <p:cNvSpPr txBox="1"/>
          <p:nvPr/>
        </p:nvSpPr>
        <p:spPr>
          <a:xfrm>
            <a:off x="3226776" y="193613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60A52A2-5800-3948-837C-B6F233EE744A}"/>
              </a:ext>
            </a:extLst>
          </p:cNvPr>
          <p:cNvSpPr txBox="1"/>
          <p:nvPr/>
        </p:nvSpPr>
        <p:spPr>
          <a:xfrm>
            <a:off x="5697950" y="10132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05566CDF-5AD9-2D4C-AF0D-A902ADEF3A78}"/>
              </a:ext>
            </a:extLst>
          </p:cNvPr>
          <p:cNvSpPr txBox="1"/>
          <p:nvPr/>
        </p:nvSpPr>
        <p:spPr>
          <a:xfrm>
            <a:off x="8203831" y="18775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E976C14-CD11-414C-A41C-9F56CDBF053E}"/>
              </a:ext>
            </a:extLst>
          </p:cNvPr>
          <p:cNvSpPr txBox="1"/>
          <p:nvPr/>
        </p:nvSpPr>
        <p:spPr>
          <a:xfrm>
            <a:off x="3387303" y="177120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2F5F89A8-7F83-F64C-9E6F-09F42AD0BB11}"/>
              </a:ext>
            </a:extLst>
          </p:cNvPr>
          <p:cNvCxnSpPr>
            <a:stCxn id="6" idx="1"/>
          </p:cNvCxnSpPr>
          <p:nvPr/>
        </p:nvCxnSpPr>
        <p:spPr>
          <a:xfrm rot="16200000" flipV="1">
            <a:off x="5197529" y="1746291"/>
            <a:ext cx="1410013" cy="167252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6188B08F-F4C9-5843-BBE2-1B1D84459329}"/>
              </a:ext>
            </a:extLst>
          </p:cNvPr>
          <p:cNvSpPr txBox="1"/>
          <p:nvPr/>
        </p:nvSpPr>
        <p:spPr>
          <a:xfrm>
            <a:off x="6069862" y="20126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cxnSp>
        <p:nvCxnSpPr>
          <p:cNvPr id="74" name="Curved Connector 73">
            <a:extLst>
              <a:ext uri="{FF2B5EF4-FFF2-40B4-BE49-F238E27FC236}">
                <a16:creationId xmlns:a16="http://schemas.microsoft.com/office/drawing/2014/main" id="{0585076A-7009-274A-9384-62855BE6D73B}"/>
              </a:ext>
            </a:extLst>
          </p:cNvPr>
          <p:cNvCxnSpPr>
            <a:stCxn id="7" idx="1"/>
            <a:endCxn id="6" idx="7"/>
          </p:cNvCxnSpPr>
          <p:nvPr/>
        </p:nvCxnSpPr>
        <p:spPr>
          <a:xfrm rot="16200000" flipV="1">
            <a:off x="7876083" y="2423050"/>
            <a:ext cx="12700" cy="1729021"/>
          </a:xfrm>
          <a:prstGeom prst="curvedConnector3">
            <a:avLst>
              <a:gd name="adj1" fmla="val 22613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88963D05-C78B-3547-837C-4988873693CE}"/>
              </a:ext>
            </a:extLst>
          </p:cNvPr>
          <p:cNvSpPr txBox="1"/>
          <p:nvPr/>
        </p:nvSpPr>
        <p:spPr>
          <a:xfrm>
            <a:off x="7316630" y="27704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1D640FE-9CFD-A243-93DC-38AA6C55ED19}"/>
              </a:ext>
            </a:extLst>
          </p:cNvPr>
          <p:cNvSpPr txBox="1"/>
          <p:nvPr/>
        </p:nvSpPr>
        <p:spPr>
          <a:xfrm>
            <a:off x="5572006" y="251943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14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4D834B1-2107-424C-BB90-E5BD90EFE2C3}"/>
              </a:ext>
            </a:extLst>
          </p:cNvPr>
          <p:cNvSpPr txBox="1"/>
          <p:nvPr/>
        </p:nvSpPr>
        <p:spPr>
          <a:xfrm>
            <a:off x="7862027" y="33704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cxnSp>
        <p:nvCxnSpPr>
          <p:cNvPr id="79" name="Curved Connector 78">
            <a:extLst>
              <a:ext uri="{FF2B5EF4-FFF2-40B4-BE49-F238E27FC236}">
                <a16:creationId xmlns:a16="http://schemas.microsoft.com/office/drawing/2014/main" id="{D5C82D57-5A72-4F45-BD40-49F349CBA85D}"/>
              </a:ext>
            </a:extLst>
          </p:cNvPr>
          <p:cNvCxnSpPr>
            <a:stCxn id="5" idx="1"/>
            <a:endCxn id="4" idx="7"/>
          </p:cNvCxnSpPr>
          <p:nvPr/>
        </p:nvCxnSpPr>
        <p:spPr>
          <a:xfrm rot="16200000" flipV="1">
            <a:off x="3872493" y="2423050"/>
            <a:ext cx="12700" cy="1729021"/>
          </a:xfrm>
          <a:prstGeom prst="curvedConnector3">
            <a:avLst>
              <a:gd name="adj1" fmla="val 22613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911D5D1-874B-2340-B165-CFD185D3EAA4}"/>
              </a:ext>
            </a:extLst>
          </p:cNvPr>
          <p:cNvSpPr txBox="1"/>
          <p:nvPr/>
        </p:nvSpPr>
        <p:spPr>
          <a:xfrm>
            <a:off x="4071491" y="275713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A062E73-7FD2-FD4F-967E-9A19918C8EF9}"/>
              </a:ext>
            </a:extLst>
          </p:cNvPr>
          <p:cNvSpPr txBox="1"/>
          <p:nvPr/>
        </p:nvSpPr>
        <p:spPr>
          <a:xfrm>
            <a:off x="3829205" y="342899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2BFDCCB-E785-8D4B-8AF0-A1D6C1A98594}"/>
              </a:ext>
            </a:extLst>
          </p:cNvPr>
          <p:cNvSpPr txBox="1"/>
          <p:nvPr/>
        </p:nvSpPr>
        <p:spPr>
          <a:xfrm>
            <a:off x="7481264" y="29654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DB3A51D-AFF0-3F49-BBEA-3415343DD1A9}"/>
              </a:ext>
            </a:extLst>
          </p:cNvPr>
          <p:cNvSpPr txBox="1"/>
          <p:nvPr/>
        </p:nvSpPr>
        <p:spPr>
          <a:xfrm>
            <a:off x="7642991" y="341128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613AA58-766C-6448-B2EC-98BECCBDB2B8}"/>
              </a:ext>
            </a:extLst>
          </p:cNvPr>
          <p:cNvCxnSpPr>
            <a:cxnSpLocks/>
            <a:stCxn id="6" idx="2"/>
            <a:endCxn id="5" idx="6"/>
          </p:cNvCxnSpPr>
          <p:nvPr/>
        </p:nvCxnSpPr>
        <p:spPr>
          <a:xfrm flipH="1">
            <a:off x="5066271" y="3429000"/>
            <a:ext cx="1616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E014DC1E-B014-2240-AF9D-14F3587F6B06}"/>
              </a:ext>
            </a:extLst>
          </p:cNvPr>
          <p:cNvSpPr txBox="1"/>
          <p:nvPr/>
        </p:nvSpPr>
        <p:spPr>
          <a:xfrm>
            <a:off x="3978875" y="5994542"/>
            <a:ext cx="3337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Max Flow = 9 +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73F0E569-9C4F-0845-8264-5073B93A0887}"/>
              </a:ext>
            </a:extLst>
          </p:cNvPr>
          <p:cNvSpPr txBox="1"/>
          <p:nvPr/>
        </p:nvSpPr>
        <p:spPr>
          <a:xfrm>
            <a:off x="5879939" y="5994542"/>
            <a:ext cx="7824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 +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7E53C6F-3558-1145-A5B0-2DE8B72927C2}"/>
              </a:ext>
            </a:extLst>
          </p:cNvPr>
          <p:cNvSpPr txBox="1"/>
          <p:nvPr/>
        </p:nvSpPr>
        <p:spPr>
          <a:xfrm>
            <a:off x="6371548" y="5994542"/>
            <a:ext cx="9548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8 = 18</a:t>
            </a:r>
          </a:p>
        </p:txBody>
      </p:sp>
    </p:spTree>
    <p:extLst>
      <p:ext uri="{BB962C8B-B14F-4D97-AF65-F5344CB8AC3E}">
        <p14:creationId xmlns:p14="http://schemas.microsoft.com/office/powerpoint/2010/main" val="271723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53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6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0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40" grpId="0"/>
      <p:bldP spid="41" grpId="0"/>
      <p:bldP spid="45" grpId="0"/>
      <p:bldP spid="45" grpId="1"/>
      <p:bldP spid="48" grpId="0"/>
      <p:bldP spid="49" grpId="0"/>
      <p:bldP spid="52" grpId="0"/>
      <p:bldP spid="53" grpId="0"/>
      <p:bldP spid="38" grpId="0"/>
      <p:bldP spid="38" grpId="1"/>
      <p:bldP spid="55" grpId="0"/>
      <p:bldP spid="57" grpId="0"/>
      <p:bldP spid="57" grpId="1"/>
      <p:bldP spid="66" grpId="0"/>
      <p:bldP spid="67" grpId="0"/>
      <p:bldP spid="68" grpId="0"/>
      <p:bldP spid="72" grpId="0"/>
      <p:bldP spid="75" grpId="0"/>
      <p:bldP spid="75" grpId="1"/>
      <p:bldP spid="76" grpId="0"/>
      <p:bldP spid="77" grpId="0"/>
      <p:bldP spid="77" grpId="1"/>
      <p:bldP spid="80" grpId="0"/>
      <p:bldP spid="81" grpId="0"/>
      <p:bldP spid="82" grpId="0"/>
      <p:bldP spid="83" grpId="0"/>
      <p:bldP spid="97" grpId="0"/>
      <p:bldP spid="9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F81F6-C370-124B-85C4-026B42D99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Circulation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5E9B4-256A-1F4C-90A9-9A7984563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060294"/>
            <a:ext cx="10168128" cy="4710896"/>
          </a:xfrm>
        </p:spPr>
        <p:txBody>
          <a:bodyPr>
            <a:normAutofit lnSpcReduction="10000"/>
          </a:bodyPr>
          <a:lstStyle/>
          <a:p>
            <a:pPr fontAlgn="base"/>
            <a:r>
              <a:rPr lang="en-US" dirty="0"/>
              <a:t>For this Max-flow problem is considered again, without a source and a sink.</a:t>
            </a:r>
          </a:p>
          <a:p>
            <a:pPr fontAlgn="base"/>
            <a:r>
              <a:rPr lang="en-US" dirty="0"/>
              <a:t>Each node has a demand or supply, i.e., the flow a node can take or give, respectively.</a:t>
            </a:r>
          </a:p>
          <a:p>
            <a:pPr lvl="1" fontAlgn="base"/>
            <a:r>
              <a:rPr lang="en-US" dirty="0"/>
              <a:t>Demand if d(v) &gt; 0</a:t>
            </a:r>
          </a:p>
          <a:p>
            <a:pPr lvl="1" fontAlgn="base"/>
            <a:r>
              <a:rPr lang="en-US" dirty="0"/>
              <a:t>Supply if d(v) &lt; 0</a:t>
            </a:r>
          </a:p>
          <a:p>
            <a:pPr fontAlgn="base"/>
            <a:r>
              <a:rPr lang="en-US" dirty="0"/>
              <a:t>A common source and a common sink are added to the graph at the beginning and end such that all supplies are connected to the source, and all demands to sink.</a:t>
            </a:r>
          </a:p>
          <a:p>
            <a:pPr fontAlgn="base"/>
            <a:r>
              <a:rPr lang="en-US" dirty="0"/>
              <a:t>Supplies and demands are assigned to respective edges from source and to sink.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668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5FB4D-29FE-2944-BBE4-FFA480CB7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Circulation Problem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46387-2AD1-E14B-B6E5-8B45B9A44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048719"/>
            <a:ext cx="10168128" cy="4710896"/>
          </a:xfrm>
        </p:spPr>
        <p:txBody>
          <a:bodyPr/>
          <a:lstStyle/>
          <a:p>
            <a:pPr fontAlgn="base">
              <a:lnSpc>
                <a:spcPct val="100000"/>
              </a:lnSpc>
            </a:pPr>
            <a:r>
              <a:rPr lang="en-US" dirty="0"/>
              <a:t>Add source(S) &amp; sink(T)</a:t>
            </a:r>
          </a:p>
          <a:p>
            <a:pPr fontAlgn="base">
              <a:lnSpc>
                <a:spcPct val="100000"/>
              </a:lnSpc>
            </a:pPr>
            <a:r>
              <a:rPr lang="en-US" dirty="0"/>
              <a:t>Add edges (S, v) for all supply nodes (d(v)&lt;0) with edge capacity       |-d(v)|</a:t>
            </a:r>
          </a:p>
          <a:p>
            <a:pPr fontAlgn="base">
              <a:lnSpc>
                <a:spcPct val="100000"/>
              </a:lnSpc>
            </a:pPr>
            <a:r>
              <a:rPr lang="en-US" dirty="0"/>
              <a:t>Add edges (v, T) for demand nodes (d(v)&gt;0)) with capacity d(v)</a:t>
            </a:r>
          </a:p>
          <a:p>
            <a:pPr fontAlgn="base">
              <a:lnSpc>
                <a:spcPct val="100000"/>
              </a:lnSpc>
            </a:pPr>
            <a:r>
              <a:rPr lang="en-US" dirty="0"/>
              <a:t>Find Max flow with Ford-Fulkerson algorithm</a:t>
            </a:r>
          </a:p>
          <a:p>
            <a:pPr fontAlgn="base">
              <a:lnSpc>
                <a:spcPct val="100000"/>
              </a:lnSpc>
            </a:pPr>
            <a:r>
              <a:rPr lang="en-US" dirty="0"/>
              <a:t>Circulation problem is only possible when:</a:t>
            </a:r>
          </a:p>
          <a:p>
            <a:pPr lvl="1" fontAlgn="base">
              <a:lnSpc>
                <a:spcPct val="100000"/>
              </a:lnSpc>
            </a:pPr>
            <a:r>
              <a:rPr lang="en-US" dirty="0"/>
              <a:t>The Sum of Demands is equal to the Sum of Supplies in a graph.</a:t>
            </a:r>
          </a:p>
          <a:p>
            <a:pPr lvl="1" fontAlgn="base">
              <a:lnSpc>
                <a:spcPct val="100000"/>
              </a:lnSpc>
            </a:pPr>
            <a:r>
              <a:rPr lang="en-US" dirty="0"/>
              <a:t>It is feasible if and only if it is equal the max-flow value f.</a:t>
            </a:r>
          </a:p>
          <a:p>
            <a:pPr>
              <a:lnSpc>
                <a:spcPct val="100000"/>
              </a:lnSpc>
            </a:pPr>
            <a:r>
              <a:rPr lang="en-US" dirty="0"/>
              <a:t>If any of the above condition fails, then there is no circulation possible in the given graph.</a:t>
            </a:r>
          </a:p>
        </p:txBody>
      </p:sp>
    </p:spTree>
    <p:extLst>
      <p:ext uri="{BB962C8B-B14F-4D97-AF65-F5344CB8AC3E}">
        <p14:creationId xmlns:p14="http://schemas.microsoft.com/office/powerpoint/2010/main" val="1006016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DA912-0086-0C41-BDB7-AC70CDF2D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271"/>
            <a:ext cx="10515600" cy="1325563"/>
          </a:xfrm>
        </p:spPr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02EADB3-E5B8-8C41-B8D7-9C876539B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93900"/>
            <a:ext cx="4010554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8AA4A49-221E-A044-AA3F-B2AD95EEE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2857" y="2069483"/>
            <a:ext cx="5499100" cy="388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8EE09DBF-1A2B-49A0-BA75-77C4A58D28D6}"/>
              </a:ext>
            </a:extLst>
          </p:cNvPr>
          <p:cNvSpPr/>
          <p:nvPr/>
        </p:nvSpPr>
        <p:spPr>
          <a:xfrm>
            <a:off x="5226036" y="3610465"/>
            <a:ext cx="939538" cy="527901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823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85252-83AC-5648-BCE8-2974D54AA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Ford Fulkerson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4D43E-AB5B-E842-ADE0-0085FD4A7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9000" y="2199190"/>
            <a:ext cx="4114800" cy="375019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Graph has Circulation</a:t>
            </a:r>
          </a:p>
          <a:p>
            <a:pPr lvl="1" fontAlgn="base"/>
            <a:r>
              <a:rPr lang="en-US" dirty="0"/>
              <a:t>Sum of Supplies = 6</a:t>
            </a:r>
          </a:p>
          <a:p>
            <a:pPr lvl="1" fontAlgn="base"/>
            <a:r>
              <a:rPr lang="en-US" dirty="0"/>
              <a:t>Sum of Demands = 6</a:t>
            </a:r>
          </a:p>
          <a:p>
            <a:pPr lvl="1" fontAlgn="base"/>
            <a:r>
              <a:rPr lang="en-US" dirty="0"/>
              <a:t>Max Flow = 6 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AE1BDCC-DDB9-2A4F-94D1-16FF93EE93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48718"/>
            <a:ext cx="6158352" cy="472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5529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F01CD-99FA-1F49-98C2-17076757C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1203766"/>
            <a:ext cx="10168128" cy="729205"/>
          </a:xfrm>
        </p:spPr>
        <p:txBody>
          <a:bodyPr>
            <a:noAutofit/>
          </a:bodyPr>
          <a:lstStyle/>
          <a:p>
            <a:r>
              <a:rPr lang="en-US" dirty="0"/>
              <a:t>Graph Test cases algorithm: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496705-061F-EC42-8978-9F67B3EF9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884" y="2106591"/>
            <a:ext cx="11088546" cy="4641449"/>
          </a:xfrm>
        </p:spPr>
        <p:txBody>
          <a:bodyPr>
            <a:noAutofit/>
          </a:bodyPr>
          <a:lstStyle/>
          <a:p>
            <a:pPr algn="just"/>
            <a:r>
              <a:rPr lang="en-GB" sz="1400" dirty="0"/>
              <a:t>This algorithm generates graph files for the programs, which is a random graph</a:t>
            </a:r>
            <a:r>
              <a:rPr lang="en-IN" sz="1400" dirty="0"/>
              <a:t> </a:t>
            </a:r>
            <a:r>
              <a:rPr lang="en-GB" sz="1400" dirty="0"/>
              <a:t>generator. </a:t>
            </a:r>
          </a:p>
          <a:p>
            <a:pPr algn="just"/>
            <a:r>
              <a:rPr lang="en-GB" sz="1400" dirty="0"/>
              <a:t>The number of vertices starts from 5 and the loop runs till 10000 generating graphs for every case. The program picks a random number of edges for the graph at around 50 percent of the maximum number of edges for a complete</a:t>
            </a:r>
            <a:r>
              <a:rPr lang="en-IN" sz="1400" dirty="0"/>
              <a:t> </a:t>
            </a:r>
            <a:r>
              <a:rPr lang="en-GB" sz="1400" dirty="0"/>
              <a:t>graph </a:t>
            </a:r>
          </a:p>
          <a:p>
            <a:pPr marL="0" indent="0" algn="just">
              <a:buNone/>
            </a:pPr>
            <a:r>
              <a:rPr lang="en-GB" sz="1400" dirty="0"/>
              <a:t>	i.e., </a:t>
            </a:r>
            <a:r>
              <a:rPr lang="en-GB" sz="1400" b="1" dirty="0"/>
              <a:t>(numOfVertices*(numOfVertices - 1)/2). </a:t>
            </a:r>
            <a:endParaRPr lang="en-IN" sz="1400" b="1" dirty="0"/>
          </a:p>
          <a:p>
            <a:pPr algn="just"/>
            <a:r>
              <a:rPr lang="en-GB" sz="1400" dirty="0"/>
              <a:t>The above formula is obtained by below statement:</a:t>
            </a:r>
            <a:br>
              <a:rPr lang="en-GB" sz="1400" dirty="0"/>
            </a:br>
            <a:r>
              <a:rPr lang="en-IN" sz="1400" b="1" dirty="0"/>
              <a:t>A complete graph has an edge between any two vertices. You can get an edge by picking any two vertices. So if there are n vertices, then there are nC2=n(n−1)/2 edges</a:t>
            </a:r>
            <a:r>
              <a:rPr lang="en-IN" sz="1400" dirty="0"/>
              <a:t>.</a:t>
            </a:r>
          </a:p>
          <a:p>
            <a:pPr algn="just"/>
            <a:r>
              <a:rPr lang="en-GB" sz="1400" u="sng" dirty="0"/>
              <a:t>Below conditions are considered while generating the graph: </a:t>
            </a:r>
            <a:endParaRPr lang="en-IN" sz="1400" u="sng" dirty="0"/>
          </a:p>
          <a:p>
            <a:pPr lvl="1" algn="just"/>
            <a:r>
              <a:rPr lang="en-GB" sz="1400" dirty="0"/>
              <a:t>No edge is to be created once an edge exists between two vertices.</a:t>
            </a:r>
            <a:endParaRPr lang="en-IN" sz="1400" dirty="0"/>
          </a:p>
          <a:p>
            <a:pPr lvl="1" algn="just"/>
            <a:r>
              <a:rPr lang="en-GB" sz="1400" dirty="0"/>
              <a:t>No outgoing edges from the destination vertex (last vertex)</a:t>
            </a:r>
            <a:endParaRPr lang="en-IN" sz="1400" dirty="0"/>
          </a:p>
          <a:p>
            <a:pPr lvl="1" algn="just"/>
            <a:r>
              <a:rPr lang="en-GB" sz="1400" dirty="0"/>
              <a:t>No incoming edges to the source vertex (first vertex)</a:t>
            </a:r>
            <a:endParaRPr lang="en-IN" sz="1400" dirty="0"/>
          </a:p>
          <a:p>
            <a:pPr lvl="1" algn="just"/>
            <a:r>
              <a:rPr lang="en-GB" sz="1400" dirty="0"/>
              <a:t>No self-loop to a vertex. </a:t>
            </a:r>
            <a:endParaRPr lang="en-IN" sz="1400" dirty="0"/>
          </a:p>
          <a:p>
            <a:pPr algn="just"/>
            <a:r>
              <a:rPr lang="en-GB" sz="1400" dirty="0"/>
              <a:t>All these conditions must be satisfied then the graph is generated.</a:t>
            </a:r>
            <a:endParaRPr lang="en-IN" sz="1400" dirty="0"/>
          </a:p>
          <a:p>
            <a:pPr algn="just"/>
            <a:r>
              <a:rPr lang="en-GB" sz="1400" dirty="0"/>
              <a:t>The graph is written to a .txt file and later converted to adjacency lists by a Graph program to be used in BFS and Ford Fulkerson algorithms.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8880697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2F4E2-7A48-4447-9ACC-38791DAEC5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Run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07D5A-775E-3445-841A-D533ACD97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010" y="2083443"/>
            <a:ext cx="11204294" cy="4653023"/>
          </a:xfrm>
        </p:spPr>
        <p:txBody>
          <a:bodyPr/>
          <a:lstStyle/>
          <a:p>
            <a:pPr fontAlgn="base"/>
            <a:r>
              <a:rPr lang="en-US" dirty="0"/>
              <a:t>2328 test cases are considered for BFS and FFA.</a:t>
            </a:r>
          </a:p>
          <a:p>
            <a:pPr fontAlgn="base"/>
            <a:r>
              <a:rPr lang="en-US" dirty="0"/>
              <a:t>Graphs with 10, 100, 500, 1000, 2000, 5000 and 10000 vertices are generated (0.5*maxEdges).</a:t>
            </a:r>
          </a:p>
          <a:p>
            <a:pPr fontAlgn="base"/>
            <a:r>
              <a:rPr lang="en-US" dirty="0"/>
              <a:t>Run time is measured for each text input.</a:t>
            </a:r>
          </a:p>
          <a:p>
            <a:pPr marL="0" indent="0" fontAlgn="base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F9B82C-6251-F94E-B78D-C5474A26B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000" y="4014788"/>
            <a:ext cx="7112000" cy="2721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849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3F653-E417-4347-A712-F58677BA4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BFS graph – (Run time in milli-seconds vs E+V)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A597706-EB30-4135-8E4A-E95B5DFF75B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16013" y="2478088"/>
          <a:ext cx="10167937" cy="3694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998313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B80E3-7EC2-914B-BB0D-36CAA7700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Ford Fulkerson - (Run time in seconds vs V*E</a:t>
            </a:r>
            <a:r>
              <a:rPr lang="en-US" sz="3200" baseline="30000" dirty="0"/>
              <a:t>2</a:t>
            </a:r>
            <a:r>
              <a:rPr lang="en-US" sz="3200" dirty="0"/>
              <a:t>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4291586-A24F-924D-AF00-D1267C6EF9B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16013" y="2478088"/>
          <a:ext cx="10167937" cy="3694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35530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EF61F-1072-704C-B36F-65B760B9F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	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    </a:t>
            </a:r>
            <a:r>
              <a:rPr lang="en-US" sz="32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6795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7DCBE-27F1-6F4C-9F61-F2E26162F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57DCF-A85E-F04F-9B31-EB665432D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Create graph from input text file in the form of adjacency lists.</a:t>
            </a:r>
          </a:p>
          <a:p>
            <a:pPr fontAlgn="base"/>
            <a:r>
              <a:rPr lang="en-US" dirty="0"/>
              <a:t>Implement Breadth First Search for finding Shortest path between any two nodes in the graph.</a:t>
            </a:r>
          </a:p>
          <a:p>
            <a:pPr fontAlgn="base"/>
            <a:r>
              <a:rPr lang="en-US" dirty="0"/>
              <a:t>Determine Maximum Flow of a graph using Ford-Fulkerson algorithm.</a:t>
            </a:r>
          </a:p>
          <a:p>
            <a:pPr fontAlgn="base"/>
            <a:r>
              <a:rPr lang="en-US" dirty="0"/>
              <a:t>Verify circulation for a given graph.</a:t>
            </a:r>
          </a:p>
          <a:p>
            <a:pPr fontAlgn="base"/>
            <a:r>
              <a:rPr lang="en-US" dirty="0"/>
              <a:t>Test cases generation using Graph generator for multiple graphs</a:t>
            </a:r>
          </a:p>
          <a:p>
            <a:pPr fontAlgn="base"/>
            <a:r>
              <a:rPr lang="en-US" dirty="0"/>
              <a:t>Analysis of test results in terms of time complexity.</a:t>
            </a:r>
          </a:p>
        </p:txBody>
      </p:sp>
    </p:spTree>
    <p:extLst>
      <p:ext uri="{BB962C8B-B14F-4D97-AF65-F5344CB8AC3E}">
        <p14:creationId xmlns:p14="http://schemas.microsoft.com/office/powerpoint/2010/main" val="3934348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8F2D09-C67A-154E-AE61-407FF5684B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5878" y="2118167"/>
            <a:ext cx="6829064" cy="459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92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6CD55-18B1-6743-89B2-C3B145B24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Creation of Graph from txt file input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5AB7E-D70D-904F-84F3-035C84A00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29742"/>
            <a:ext cx="10168128" cy="4728258"/>
          </a:xfrm>
        </p:spPr>
        <p:txBody>
          <a:bodyPr/>
          <a:lstStyle/>
          <a:p>
            <a:r>
              <a:rPr lang="en-US" dirty="0"/>
              <a:t>An array of Linked Lists is used to create an adjacency list. </a:t>
            </a:r>
          </a:p>
          <a:p>
            <a:r>
              <a:rPr lang="en-US" dirty="0"/>
              <a:t>The input text file consists of edge to which node it is connected to and their corresponding capacities for all nodes.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r>
              <a:rPr lang="en-US" dirty="0"/>
              <a:t>For each line in the text input file, adjacency list edge is created to i</a:t>
            </a:r>
            <a:r>
              <a:rPr lang="en-US" baseline="30000" dirty="0"/>
              <a:t>th </a:t>
            </a:r>
            <a:r>
              <a:rPr lang="en-US" dirty="0"/>
              <a:t>value with (i+1)</a:t>
            </a:r>
            <a:r>
              <a:rPr lang="en-US" baseline="30000" dirty="0"/>
              <a:t>th </a:t>
            </a:r>
            <a:r>
              <a:rPr lang="en-US" dirty="0"/>
              <a:t>value as capacity between the nodes.</a:t>
            </a:r>
          </a:p>
          <a:p>
            <a:pPr marL="0" indent="0">
              <a:buNone/>
            </a:pPr>
            <a:r>
              <a:rPr lang="en-US" dirty="0"/>
              <a:t>					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7AC48C-623C-6E43-BFB3-DA7450BDA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9109" y="3565003"/>
            <a:ext cx="7187877" cy="5440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245165-43D6-BF4E-8598-BA033856E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562" y="4956215"/>
            <a:ext cx="1943100" cy="1803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81F3FE-3FC5-DC4F-BEF8-F14BB839F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0815" y="4956214"/>
            <a:ext cx="5822066" cy="190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608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D73D4-399C-0147-9A96-FC49FAF94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 First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A4F70-2ED2-4D4D-9CE3-9514A60414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3"/>
            <a:ext cx="10168128" cy="4015373"/>
          </a:xfrm>
        </p:spPr>
        <p:txBody>
          <a:bodyPr>
            <a:normAutofit lnSpcReduction="10000"/>
          </a:bodyPr>
          <a:lstStyle/>
          <a:p>
            <a:pPr fontAlgn="base"/>
            <a:r>
              <a:rPr lang="en-US" dirty="0"/>
              <a:t>BFS is a graph traversal algorithm that starts from a selected node and traverse the entire graph, considering the neighbor nodes.</a:t>
            </a:r>
          </a:p>
          <a:p>
            <a:pPr fontAlgn="base"/>
            <a:r>
              <a:rPr lang="en-US" dirty="0"/>
              <a:t>The process is continued until all nodes are visited in the graph.</a:t>
            </a:r>
          </a:p>
          <a:p>
            <a:pPr fontAlgn="base"/>
            <a:r>
              <a:rPr lang="en-US" dirty="0"/>
              <a:t>Assign parent for each node traversed to keep track of the path used for reaching the destination.</a:t>
            </a:r>
          </a:p>
          <a:p>
            <a:pPr fontAlgn="base"/>
            <a:r>
              <a:rPr lang="en-US" dirty="0"/>
              <a:t>A visited flag is maintained for each node to avoid traversing the same node again, thus finding the order of nodes in which traversal is done.</a:t>
            </a:r>
          </a:p>
          <a:p>
            <a:pPr fontAlgn="base"/>
            <a:r>
              <a:rPr lang="en-US" dirty="0"/>
              <a:t>Time Complexity for this algorithm is O(E+V).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992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785E7-29DD-894A-BC9C-D26A3C95D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Implementation - 1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93E252-DDB2-0F48-90E9-21A33E8A5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159" y="2071868"/>
            <a:ext cx="11192719" cy="4786132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5200" dirty="0"/>
              <a:t>BFS(G,s)</a:t>
            </a:r>
          </a:p>
          <a:p>
            <a:pPr marL="0" indent="0">
              <a:buNone/>
            </a:pPr>
            <a:r>
              <a:rPr lang="en-US" sz="5200" dirty="0"/>
              <a:t>for each vertex u € G.V — {s}  	</a:t>
            </a:r>
          </a:p>
          <a:p>
            <a:pPr marL="0" indent="0">
              <a:buNone/>
            </a:pPr>
            <a:r>
              <a:rPr lang="en-US" sz="5200" dirty="0"/>
              <a:t>	u.color = WHITE	            	For each node v,</a:t>
            </a:r>
          </a:p>
          <a:p>
            <a:pPr marL="0" indent="0">
              <a:buNone/>
            </a:pPr>
            <a:r>
              <a:rPr lang="en-US" sz="5200" dirty="0"/>
              <a:t>	u.d = ∞				v.d: the minimum distance to s</a:t>
            </a:r>
          </a:p>
          <a:p>
            <a:pPr marL="0" indent="0">
              <a:buNone/>
            </a:pPr>
            <a:r>
              <a:rPr lang="en-US" sz="5200" dirty="0"/>
              <a:t>	u.</a:t>
            </a:r>
            <a:r>
              <a:rPr lang="el-GR" sz="5200" dirty="0"/>
              <a:t>π = </a:t>
            </a:r>
            <a:r>
              <a:rPr lang="en-US" sz="5200" dirty="0"/>
              <a:t>NIL				v.</a:t>
            </a:r>
            <a:r>
              <a:rPr lang="el-GR" sz="5200" dirty="0"/>
              <a:t>π: </a:t>
            </a:r>
            <a:r>
              <a:rPr lang="en-US" sz="5200" dirty="0"/>
              <a:t>the parent of v to reach s</a:t>
            </a:r>
          </a:p>
          <a:p>
            <a:pPr marL="0" indent="0">
              <a:buNone/>
            </a:pPr>
            <a:r>
              <a:rPr lang="en-US" sz="5200" dirty="0"/>
              <a:t>s.color = GRAY and s.d = 0 and s.</a:t>
            </a:r>
            <a:r>
              <a:rPr lang="el-GR" sz="5200" dirty="0"/>
              <a:t>π </a:t>
            </a:r>
            <a:r>
              <a:rPr lang="en-US" sz="5200" dirty="0"/>
              <a:t>= NIL		v.color:</a:t>
            </a:r>
          </a:p>
          <a:p>
            <a:pPr marL="0" indent="0">
              <a:buNone/>
            </a:pPr>
            <a:r>
              <a:rPr lang="en-US" sz="5200" dirty="0"/>
              <a:t>Q = Ø 					        WHITE: v has not been discovered yet</a:t>
            </a:r>
          </a:p>
          <a:p>
            <a:pPr marL="0" indent="0">
              <a:buNone/>
            </a:pPr>
            <a:r>
              <a:rPr lang="en-US" sz="5200" dirty="0"/>
              <a:t>ENQUEUE(Q,s)			   	         GRAY: v has been discovered, but not its neighbor</a:t>
            </a:r>
          </a:p>
          <a:p>
            <a:pPr marL="0" indent="0">
              <a:buNone/>
            </a:pPr>
            <a:r>
              <a:rPr lang="en-US" sz="5200" dirty="0"/>
              <a:t>while Q ≠ Ø 				         BLACK: v and its neighbors have been discovered.     			 					          It will not be visited any more</a:t>
            </a:r>
          </a:p>
          <a:p>
            <a:pPr marL="0" indent="0">
              <a:buNone/>
            </a:pPr>
            <a:r>
              <a:rPr lang="en-US" sz="5200" dirty="0"/>
              <a:t>	u = DEQUEUE(Q)</a:t>
            </a:r>
          </a:p>
          <a:p>
            <a:pPr marL="0" indent="0">
              <a:buNone/>
            </a:pPr>
            <a:r>
              <a:rPr lang="en-US" sz="5200" dirty="0"/>
              <a:t>	for each v € G.Adj[u]</a:t>
            </a:r>
          </a:p>
          <a:p>
            <a:pPr marL="0" indent="0">
              <a:buNone/>
            </a:pPr>
            <a:r>
              <a:rPr lang="en-US" sz="5200" dirty="0"/>
              <a:t>	      if v.color == WHITE</a:t>
            </a:r>
          </a:p>
          <a:p>
            <a:pPr marL="0" indent="0">
              <a:buNone/>
            </a:pPr>
            <a:r>
              <a:rPr lang="en-US" sz="5200" dirty="0"/>
              <a:t>	              v.color = GRAY and v.d = u and v.</a:t>
            </a:r>
            <a:r>
              <a:rPr lang="el-GR" sz="5200" dirty="0"/>
              <a:t>π = </a:t>
            </a:r>
            <a:r>
              <a:rPr lang="en-US" sz="5200" dirty="0"/>
              <a:t>u</a:t>
            </a:r>
          </a:p>
          <a:p>
            <a:pPr marL="0" indent="0">
              <a:buNone/>
            </a:pPr>
            <a:r>
              <a:rPr lang="en-US" sz="5200" dirty="0"/>
              <a:t>	             ENQUEUE(Q, v)</a:t>
            </a:r>
          </a:p>
          <a:p>
            <a:pPr marL="0" indent="0">
              <a:buNone/>
            </a:pPr>
            <a:r>
              <a:rPr lang="en-US" sz="5200" dirty="0"/>
              <a:t>	u.color = BLACK</a:t>
            </a:r>
          </a:p>
          <a:p>
            <a:pPr marL="0" indent="0">
              <a:buNone/>
            </a:pPr>
            <a:r>
              <a:rPr lang="en-US" sz="4200" b="1" dirty="0"/>
              <a:t>					.</a:t>
            </a:r>
          </a:p>
          <a:p>
            <a:pPr marL="0" indent="0">
              <a:buNone/>
            </a:pPr>
            <a:r>
              <a:rPr lang="en-US" sz="4200" b="1" dirty="0"/>
              <a:t>	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540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26D93-9367-6A4B-80B3-0DCC3470B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Implementation - 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65589-64C1-D04E-AB27-4911E33B3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037143"/>
            <a:ext cx="10168128" cy="4710897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BFS (G)                   //Where G is the graph - adjacency list</a:t>
            </a:r>
          </a:p>
          <a:p>
            <a:pPr marL="0" indent="0">
              <a:buNone/>
            </a:pPr>
            <a:r>
              <a:rPr lang="en-US" dirty="0"/>
              <a:t>      let Q be queue.</a:t>
            </a:r>
          </a:p>
          <a:p>
            <a:pPr marL="0" indent="0">
              <a:buNone/>
            </a:pPr>
            <a:r>
              <a:rPr lang="en-US" dirty="0"/>
              <a:t>      let nodeVisited be Boolean array //To avoid visiting a node more than once</a:t>
            </a:r>
          </a:p>
          <a:p>
            <a:pPr marL="0" indent="0">
              <a:buNone/>
            </a:pPr>
            <a:r>
              <a:rPr lang="en-US" dirty="0"/>
              <a:t>      let parent be an Integer array //To store parent of a node </a:t>
            </a:r>
          </a:p>
          <a:p>
            <a:pPr marL="0" indent="0">
              <a:buNone/>
            </a:pPr>
            <a:r>
              <a:rPr lang="en-US" dirty="0"/>
              <a:t>      Q.add( source edge )  //Inserting source in queue  &amp;&amp; //Mark source as visited</a:t>
            </a:r>
          </a:p>
          <a:p>
            <a:pPr marL="0" indent="0">
              <a:buNone/>
            </a:pPr>
            <a:r>
              <a:rPr lang="en-US" dirty="0"/>
              <a:t>      while ( Q is not empty and size of Q is greater than Zero)</a:t>
            </a:r>
          </a:p>
          <a:p>
            <a:pPr marL="0" indent="0">
              <a:buNone/>
            </a:pPr>
            <a:r>
              <a:rPr lang="en-US" dirty="0"/>
              <a:t>           //Removing that vertex from Q, whose neighbors will be visited now</a:t>
            </a:r>
          </a:p>
          <a:p>
            <a:pPr marL="0" indent="0">
              <a:buNone/>
            </a:pPr>
            <a:r>
              <a:rPr lang="en-US" dirty="0"/>
              <a:t>           </a:t>
            </a:r>
            <a:r>
              <a:rPr lang="en-IN" dirty="0"/>
              <a:t>currentNode</a:t>
            </a:r>
            <a:r>
              <a:rPr lang="en-US" dirty="0"/>
              <a:t>  = Q.poll( )  </a:t>
            </a:r>
            <a:br>
              <a:rPr lang="en-US" dirty="0"/>
            </a:br>
            <a:r>
              <a:rPr lang="en-US" dirty="0"/>
              <a:t>           </a:t>
            </a:r>
            <a:r>
              <a:rPr lang="en-IN" dirty="0"/>
              <a:t>currentNode value is taken from the source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          for all neighboring edges of currentNode in Graph G     //processing all the neighbors of currentNode //destination edge is    assigned to nodeNumber</a:t>
            </a:r>
          </a:p>
          <a:p>
            <a:pPr marL="0" indent="0">
              <a:buNone/>
            </a:pPr>
            <a:r>
              <a:rPr lang="en-US" dirty="0"/>
              <a:t>               if edge is not visited </a:t>
            </a:r>
          </a:p>
          <a:p>
            <a:pPr marL="0" indent="0">
              <a:buNone/>
            </a:pPr>
            <a:r>
              <a:rPr lang="en-US" dirty="0"/>
              <a:t>                        Q.add( edge details )  //Stores the new edge in the Q to further visit its neighbor</a:t>
            </a:r>
          </a:p>
          <a:p>
            <a:pPr marL="0" indent="0">
              <a:buNone/>
            </a:pPr>
            <a:r>
              <a:rPr lang="en-US" dirty="0"/>
              <a:t>                        mark the above edge as visited. //Put true in visited at the end.</a:t>
            </a:r>
          </a:p>
          <a:p>
            <a:pPr marL="0" indent="0">
              <a:buNone/>
            </a:pPr>
            <a:r>
              <a:rPr lang="en-US" dirty="0"/>
              <a:t>	   store the  edge as currentNode’s parent.</a:t>
            </a:r>
          </a:p>
          <a:p>
            <a:pPr marL="0" indent="0">
              <a:buNone/>
            </a:pPr>
            <a:r>
              <a:rPr lang="en-US" dirty="0"/>
              <a:t>return (nodeVisited[sink]) //when the destination is reached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934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074A-1D7F-CF4C-8B7D-27856D70D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Edmonds–Karp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646E3-FDD8-F34B-8C63-8059FB641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129742"/>
            <a:ext cx="10168128" cy="4641447"/>
          </a:xfrm>
        </p:spPr>
        <p:txBody>
          <a:bodyPr>
            <a:normAutofit fontScale="92500"/>
          </a:bodyPr>
          <a:lstStyle/>
          <a:p>
            <a:pPr fontAlgn="base"/>
            <a:r>
              <a:rPr lang="en-US" dirty="0"/>
              <a:t>Edmonds–Karp algorithm is one of the algorithm that computes the maximum flow in a flow network.</a:t>
            </a:r>
          </a:p>
          <a:p>
            <a:pPr fontAlgn="base"/>
            <a:r>
              <a:rPr lang="en-US" b="1" dirty="0"/>
              <a:t>Maximum flow </a:t>
            </a:r>
            <a:r>
              <a:rPr lang="en-US" dirty="0"/>
              <a:t>- Maximum amount of flow from source to sink.</a:t>
            </a:r>
          </a:p>
          <a:p>
            <a:pPr fontAlgn="base"/>
            <a:r>
              <a:rPr lang="en-US" dirty="0"/>
              <a:t>Residual graph is created from the Original graph with initial flow as zero.</a:t>
            </a:r>
          </a:p>
          <a:p>
            <a:pPr fontAlgn="base"/>
            <a:r>
              <a:rPr lang="en-US" dirty="0"/>
              <a:t>A Residual graph indicates how much more flow is allowed in each edge in the network graph. </a:t>
            </a:r>
          </a:p>
          <a:p>
            <a:pPr fontAlgn="base"/>
            <a:r>
              <a:rPr lang="en-US" dirty="0"/>
              <a:t>The Residual graph is obtained by Augmenting paths from source to sink.</a:t>
            </a:r>
          </a:p>
          <a:p>
            <a:pPr fontAlgn="base"/>
            <a:r>
              <a:rPr lang="en-US" dirty="0"/>
              <a:t>If there are no augmenting paths possible from source to sink, then the flow that we have at that point is the Maximum Flow.</a:t>
            </a:r>
          </a:p>
          <a:p>
            <a:pPr fontAlgn="base"/>
            <a:r>
              <a:rPr lang="en-US" dirty="0"/>
              <a:t>Time Complexity - O(|V||E|</a:t>
            </a:r>
            <a:r>
              <a:rPr lang="en-US" baseline="30000" dirty="0"/>
              <a:t>2</a:t>
            </a:r>
            <a:r>
              <a:rPr lang="en-US" dirty="0"/>
              <a:t>)</a:t>
            </a:r>
            <a:endParaRPr lang="en-US" baseline="30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300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42978-9A7B-AB49-98AE-692B35CAE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Edmonds–Karp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999FA-0A6B-2741-B144-1C4D0EC8B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585" y="2095018"/>
            <a:ext cx="10728111" cy="461829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FordFulkerson(Graph G):   //Where G is the original graph </a:t>
            </a:r>
          </a:p>
          <a:p>
            <a:pPr marL="0" indent="0">
              <a:buNone/>
            </a:pPr>
            <a:r>
              <a:rPr lang="en-US" dirty="0"/>
              <a:t>      maxFlow = 0 //initialize maxFlow to zero</a:t>
            </a:r>
          </a:p>
          <a:p>
            <a:pPr marL="0" indent="0">
              <a:buNone/>
            </a:pPr>
            <a:r>
              <a:rPr lang="en-US" dirty="0"/>
              <a:t>      s = getSource and t = getTarget Nodes // Source Inbound is Zero. Target 					                         Outbound is zero</a:t>
            </a:r>
          </a:p>
          <a:p>
            <a:pPr marL="0" indent="0">
              <a:buNone/>
            </a:pPr>
            <a:r>
              <a:rPr lang="en-US" dirty="0"/>
              <a:t>      residualGraph = G         //store original graph as residual graph</a:t>
            </a:r>
          </a:p>
          <a:p>
            <a:pPr marL="0" indent="0">
              <a:buNone/>
            </a:pPr>
            <a:r>
              <a:rPr lang="en-US" dirty="0"/>
              <a:t>     while (BFS(residualGraph,s,t)):  //check for augmenting path from source to 					sink</a:t>
            </a:r>
          </a:p>
          <a:p>
            <a:pPr marL="0" indent="0">
              <a:buNone/>
            </a:pPr>
            <a:r>
              <a:rPr lang="en-US" dirty="0"/>
              <a:t>        maxFlow += pathFlow  // store minimum capacity path flow</a:t>
            </a:r>
          </a:p>
          <a:p>
            <a:pPr marL="0" indent="0">
              <a:buNone/>
            </a:pPr>
            <a:r>
              <a:rPr lang="en-US" dirty="0"/>
              <a:t>        Update residual network graph </a:t>
            </a:r>
          </a:p>
          <a:p>
            <a:pPr marL="0" indent="0">
              <a:buNone/>
            </a:pPr>
            <a:r>
              <a:rPr lang="en-US" dirty="0"/>
              <a:t>    return maxFlow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037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F653A-4185-414F-BC89-878BE9968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Residual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FE95B-68FA-8244-818E-EAE896562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u="sng" dirty="0"/>
              <a:t>Updating residual graph consists of following steps:</a:t>
            </a:r>
          </a:p>
          <a:p>
            <a:pPr lvl="1" fontAlgn="base"/>
            <a:r>
              <a:rPr lang="en-US" sz="2400" dirty="0"/>
              <a:t>For every edge in the augmenting path, a value of minimum capacity in the path is subtracted from all the edges of that path.</a:t>
            </a:r>
          </a:p>
          <a:p>
            <a:pPr lvl="1" fontAlgn="base"/>
            <a:r>
              <a:rPr lang="en-US" sz="2400" dirty="0"/>
              <a:t>An edge of equal amount is added to edges in reverse direction for every successive nodes in the augmenting path.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1406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2632</TotalTime>
  <Words>1743</Words>
  <Application>Microsoft Macintosh PowerPoint</Application>
  <PresentationFormat>Widescreen</PresentationFormat>
  <Paragraphs>162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Neue Haas Grotesk Text Pro</vt:lpstr>
      <vt:lpstr>AccentBoxVTI</vt:lpstr>
      <vt:lpstr>Network Flow and Circulation with Demands Problem</vt:lpstr>
      <vt:lpstr>Outline </vt:lpstr>
      <vt:lpstr>Creation of Graph from txt file input</vt:lpstr>
      <vt:lpstr>Breadth First Search</vt:lpstr>
      <vt:lpstr>BFS Implementation - 1</vt:lpstr>
      <vt:lpstr>BFS Implementation -  2</vt:lpstr>
      <vt:lpstr>Edmonds–Karp algorithm</vt:lpstr>
      <vt:lpstr>Edmonds–Karp Implementation</vt:lpstr>
      <vt:lpstr>Updating Residual graph</vt:lpstr>
      <vt:lpstr>PowerPoint Presentation</vt:lpstr>
      <vt:lpstr>Circulation Problem</vt:lpstr>
      <vt:lpstr>Circulation Problem Implementation</vt:lpstr>
      <vt:lpstr>Example</vt:lpstr>
      <vt:lpstr>Apply Ford Fulkerson</vt:lpstr>
      <vt:lpstr>Graph Test cases algorithm: </vt:lpstr>
      <vt:lpstr>Sample Run Results</vt:lpstr>
      <vt:lpstr>BFS graph – (Run time in milli-seconds vs E+V) </vt:lpstr>
      <vt:lpstr>Ford Fulkerson - (Run time in seconds vs V*E2)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Flow and Circulation with Demands Problem</dc:title>
  <dc:creator>Prudhvi Kishan Kotamarthy</dc:creator>
  <cp:lastModifiedBy>Prudhvi Kishan Kotamarthy</cp:lastModifiedBy>
  <cp:revision>62</cp:revision>
  <dcterms:created xsi:type="dcterms:W3CDTF">2021-09-26T19:45:38Z</dcterms:created>
  <dcterms:modified xsi:type="dcterms:W3CDTF">2021-09-28T21:38:55Z</dcterms:modified>
</cp:coreProperties>
</file>

<file path=docProps/thumbnail.jpeg>
</file>